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 id="269" r:id="rId14"/>
    <p:sldId id="270" r:id="rId15"/>
    <p:sldId id="271" r:id="rId16"/>
    <p:sldId id="272" r:id="rId17"/>
    <p:sldId id="296" r:id="rId18"/>
    <p:sldId id="297" r:id="rId19"/>
    <p:sldId id="273" r:id="rId20"/>
    <p:sldId id="274" r:id="rId21"/>
    <p:sldId id="275" r:id="rId22"/>
  </p:sldIdLst>
  <p:sldSz cx="12192000" cy="6858000"/>
  <p:notesSz cx="6858000" cy="9144000"/>
  <p:defaultTextStyle>
    <a:defPPr>
      <a:defRPr lang="e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9" autoAdjust="0"/>
    <p:restoredTop sz="94660"/>
  </p:normalViewPr>
  <p:slideViewPr>
    <p:cSldViewPr snapToGrid="0">
      <p:cViewPr varScale="1">
        <p:scale>
          <a:sx n="104" d="100"/>
          <a:sy n="104" d="100"/>
        </p:scale>
        <p:origin x="84" y="33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33DD2B-45A1-18B9-7A41-9420EAEDFE01}"/>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B7D5599-7860-1C9F-99C9-BAFBC9677005}"/>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B9E8745E-4AE1-CF94-2D1F-871E301C849A}"/>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5" name="Footer Placeholder 4">
            <a:extLst>
              <a:ext uri="{FF2B5EF4-FFF2-40B4-BE49-F238E27FC236}">
                <a16:creationId xmlns:a16="http://schemas.microsoft.com/office/drawing/2014/main" id="{B5571325-75E4-3DB3-6357-199D67742D2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D4BDC7F-2BAF-22EC-0D9E-C2D5F603BBF5}"/>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224482820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20A004-DA56-5C78-F5AC-5755ECFA458F}"/>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27D7D1FD-6D17-42DE-201F-67AED3C68BFD}"/>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2ADCE80-9A79-6674-09CB-446F43655771}"/>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5" name="Footer Placeholder 4">
            <a:extLst>
              <a:ext uri="{FF2B5EF4-FFF2-40B4-BE49-F238E27FC236}">
                <a16:creationId xmlns:a16="http://schemas.microsoft.com/office/drawing/2014/main" id="{D9BA17FC-29CF-5629-EA06-6E6064C8F36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3EE95EE-B8F7-5999-0396-D920696D6E79}"/>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32832683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78688B0E-36F2-30F5-DCAC-2843DDA9D584}"/>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9D6DB705-9502-E77F-A742-13D365993E1A}"/>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07BE409-D869-FC07-C3C6-FEAF1BC79BA3}"/>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5" name="Footer Placeholder 4">
            <a:extLst>
              <a:ext uri="{FF2B5EF4-FFF2-40B4-BE49-F238E27FC236}">
                <a16:creationId xmlns:a16="http://schemas.microsoft.com/office/drawing/2014/main" id="{E7AF6C4B-9456-DB19-A1BD-2A1DC89A454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709DC25-49B1-8DFF-C695-55F041648C11}"/>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429275792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2E33C7-929F-D1DD-D612-652802201C6D}"/>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2E9F91D9-6477-1557-3F97-12701B7D8F76}"/>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6A51FDB-E8BC-6FC0-6E57-D41A6A19AE9D}"/>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5" name="Footer Placeholder 4">
            <a:extLst>
              <a:ext uri="{FF2B5EF4-FFF2-40B4-BE49-F238E27FC236}">
                <a16:creationId xmlns:a16="http://schemas.microsoft.com/office/drawing/2014/main" id="{FE4B643D-408B-6D73-64AC-9E68E1812D3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770F461-B850-9C3E-E2F6-99F9779D1715}"/>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250626065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AA5235-1A2F-6956-5B3E-F86023D8EE9E}"/>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7C16EDEF-F1B5-CD6B-0114-7B6374814424}"/>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7CDF859-E043-728C-01B1-C65F5283C1A8}"/>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5" name="Footer Placeholder 4">
            <a:extLst>
              <a:ext uri="{FF2B5EF4-FFF2-40B4-BE49-F238E27FC236}">
                <a16:creationId xmlns:a16="http://schemas.microsoft.com/office/drawing/2014/main" id="{98671721-C0AD-6355-998F-826770F3E33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8494DCB-C898-FF46-8E51-0255FDA70AAD}"/>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29189816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FCE458-C074-60F3-F490-F2F467F28C0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ECE5FDF-9104-FF9B-2E0F-973488088E95}"/>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242E155C-22F9-972E-8145-420225A0A07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0F04CC3C-28C5-4E35-B223-6DE2FAD96A83}"/>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6" name="Footer Placeholder 5">
            <a:extLst>
              <a:ext uri="{FF2B5EF4-FFF2-40B4-BE49-F238E27FC236}">
                <a16:creationId xmlns:a16="http://schemas.microsoft.com/office/drawing/2014/main" id="{0D72F151-2565-A956-5485-598D58511FC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47C7767-8203-0F8E-63CC-1A6168AFA9BE}"/>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16469872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21BD64-8EB2-FB4D-D244-7627287B12B4}"/>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1C782A2E-C903-0E5A-5DF0-9C17F8B8B7A0}"/>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0344ADF3-D0BB-3503-488B-8BF81D2834EA}"/>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4CEFE4FB-3CA6-FB5E-AAA6-1BACC318E46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C012C8FA-4871-3EC1-2933-274336A21C6B}"/>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7F85CBE8-B9C2-00C1-F44F-27720E7ECD56}"/>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8" name="Footer Placeholder 7">
            <a:extLst>
              <a:ext uri="{FF2B5EF4-FFF2-40B4-BE49-F238E27FC236}">
                <a16:creationId xmlns:a16="http://schemas.microsoft.com/office/drawing/2014/main" id="{52E019D1-5B5B-6BEF-956A-09BA52F9B246}"/>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C1341689-BCD5-FF75-0C3F-DD993E220342}"/>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401300832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3F16D0E-9301-4BF9-0C0B-88CFD108D140}"/>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A71A3C9D-FEE2-4C72-3831-D4C213FD907E}"/>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4" name="Footer Placeholder 3">
            <a:extLst>
              <a:ext uri="{FF2B5EF4-FFF2-40B4-BE49-F238E27FC236}">
                <a16:creationId xmlns:a16="http://schemas.microsoft.com/office/drawing/2014/main" id="{017B287A-ED85-2978-8265-482D7FD61CC1}"/>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144C7168-0162-4E12-2CA3-9F0E7090547A}"/>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31404720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33717816-DC5A-F18D-270A-D69A6B73D19B}"/>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3" name="Footer Placeholder 2">
            <a:extLst>
              <a:ext uri="{FF2B5EF4-FFF2-40B4-BE49-F238E27FC236}">
                <a16:creationId xmlns:a16="http://schemas.microsoft.com/office/drawing/2014/main" id="{89F55DC4-84C3-86B4-0CE6-BDEAFE517D70}"/>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D89BC9E9-90D7-EF26-8772-22DD06E47563}"/>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4022564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7EC242-6A62-A21A-147E-1BA4877A31B2}"/>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0766FF50-7AE6-1B00-3523-83D3EFFC081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E7C3F24B-340B-DBA6-51C4-6C70E0B60E58}"/>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5A806025-B94B-F272-4716-862DE347EDB3}"/>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6" name="Footer Placeholder 5">
            <a:extLst>
              <a:ext uri="{FF2B5EF4-FFF2-40B4-BE49-F238E27FC236}">
                <a16:creationId xmlns:a16="http://schemas.microsoft.com/office/drawing/2014/main" id="{62665825-A7EC-84A4-B5E9-7FF9F8A01C4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26DA0F2-F792-CC59-0561-1A9DB3C3EB81}"/>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28015181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E3EB59-4139-36C7-AE2D-0F3802C8B1B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AAB9ABEA-7FB3-7F89-D811-AC51F608F56D}"/>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C59AEA02-4950-C6EE-F5A3-6A247C14116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1AE2863-9D23-6352-0D60-BFFB3B49A4E2}"/>
              </a:ext>
            </a:extLst>
          </p:cNvPr>
          <p:cNvSpPr>
            <a:spLocks noGrp="1"/>
          </p:cNvSpPr>
          <p:nvPr>
            <p:ph type="dt" sz="half" idx="10"/>
          </p:nvPr>
        </p:nvSpPr>
        <p:spPr/>
        <p:txBody>
          <a:bodyPr/>
          <a:lstStyle/>
          <a:p>
            <a:fld id="{EDF7687B-4AC3-4B6F-B359-F73F68ECD206}" type="datetimeFigureOut">
              <a:rPr lang="en-US" smtClean="0"/>
              <a:t>8/19/2023</a:t>
            </a:fld>
            <a:endParaRPr lang="en-US"/>
          </a:p>
        </p:txBody>
      </p:sp>
      <p:sp>
        <p:nvSpPr>
          <p:cNvPr id="6" name="Footer Placeholder 5">
            <a:extLst>
              <a:ext uri="{FF2B5EF4-FFF2-40B4-BE49-F238E27FC236}">
                <a16:creationId xmlns:a16="http://schemas.microsoft.com/office/drawing/2014/main" id="{D8A77138-C6B8-56F4-FFFB-E295556F185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CBFE8ED2-1D33-D035-6DAE-FDE8DDE98452}"/>
              </a:ext>
            </a:extLst>
          </p:cNvPr>
          <p:cNvSpPr>
            <a:spLocks noGrp="1"/>
          </p:cNvSpPr>
          <p:nvPr>
            <p:ph type="sldNum" sz="quarter" idx="12"/>
          </p:nvPr>
        </p:nvSpPr>
        <p:spPr/>
        <p:txBody>
          <a:bodyPr/>
          <a:lstStyle/>
          <a:p>
            <a:fld id="{14F03DC9-D6F7-471F-BDFB-B5F8B01249C7}" type="slidenum">
              <a:rPr lang="en-US" smtClean="0"/>
              <a:t>‹#›</a:t>
            </a:fld>
            <a:endParaRPr lang="en-US"/>
          </a:p>
        </p:txBody>
      </p:sp>
    </p:spTree>
    <p:extLst>
      <p:ext uri="{BB962C8B-B14F-4D97-AF65-F5344CB8AC3E}">
        <p14:creationId xmlns:p14="http://schemas.microsoft.com/office/powerpoint/2010/main" val="11809584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AC5E63BA-9294-E68C-2339-22FA632A67BB}"/>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5C88EF30-84A2-C809-5F9A-809263E30F6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0DD0E9C5-3C57-E0AA-0763-F515E8D8583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DF7687B-4AC3-4B6F-B359-F73F68ECD206}" type="datetimeFigureOut">
              <a:rPr lang="en-US" smtClean="0"/>
              <a:t>8/19/2023</a:t>
            </a:fld>
            <a:endParaRPr lang="en-US"/>
          </a:p>
        </p:txBody>
      </p:sp>
      <p:sp>
        <p:nvSpPr>
          <p:cNvPr id="5" name="Footer Placeholder 4">
            <a:extLst>
              <a:ext uri="{FF2B5EF4-FFF2-40B4-BE49-F238E27FC236}">
                <a16:creationId xmlns:a16="http://schemas.microsoft.com/office/drawing/2014/main" id="{55C230F6-BAED-633A-2EB5-9BFEAB76D52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28EE70BA-BFF9-AF35-995C-B95AE8FCAD03}"/>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4F03DC9-D6F7-471F-BDFB-B5F8B01249C7}" type="slidenum">
              <a:rPr lang="en-US" smtClean="0"/>
              <a:t>‹#›</a:t>
            </a:fld>
            <a:endParaRPr lang="en-US"/>
          </a:p>
        </p:txBody>
      </p:sp>
    </p:spTree>
    <p:extLst>
      <p:ext uri="{BB962C8B-B14F-4D97-AF65-F5344CB8AC3E}">
        <p14:creationId xmlns:p14="http://schemas.microsoft.com/office/powerpoint/2010/main" val="180376581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 dirty="0"/>
              <a:t>Qualitative research methods</a:t>
            </a:r>
            <a:endParaRPr lang="en-US" dirty="0"/>
          </a:p>
        </p:txBody>
      </p:sp>
      <p:sp>
        <p:nvSpPr>
          <p:cNvPr id="3" name="Subtitle 2"/>
          <p:cNvSpPr>
            <a:spLocks noGrp="1"/>
          </p:cNvSpPr>
          <p:nvPr>
            <p:ph type="subTitle" idx="1"/>
          </p:nvPr>
        </p:nvSpPr>
        <p:spPr/>
        <p:txBody>
          <a:bodyPr/>
          <a:lstStyle/>
          <a:p>
            <a:r>
              <a:rPr lang="en" dirty="0"/>
              <a:t>Prof. Slobodan M. Janković</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 dirty="0"/>
              <a:t>The interview is an active and joint work</a:t>
            </a:r>
            <a:endParaRPr lang="en-US" dirty="0"/>
          </a:p>
        </p:txBody>
      </p:sp>
      <p:sp>
        <p:nvSpPr>
          <p:cNvPr id="3" name="Content Placeholder 2"/>
          <p:cNvSpPr>
            <a:spLocks noGrp="1"/>
          </p:cNvSpPr>
          <p:nvPr>
            <p:ph idx="1"/>
          </p:nvPr>
        </p:nvSpPr>
        <p:spPr/>
        <p:txBody>
          <a:bodyPr/>
          <a:lstStyle/>
          <a:p>
            <a:r>
              <a:rPr lang="en" dirty="0"/>
              <a:t>The researcher and the respondent TOGETHER construct meanings</a:t>
            </a:r>
          </a:p>
          <a:p>
            <a:r>
              <a:rPr lang="en" dirty="0"/>
              <a:t>Active interaction</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What interferes with the interview?</a:t>
            </a:r>
            <a:endParaRPr lang="en-US" dirty="0"/>
          </a:p>
        </p:txBody>
      </p:sp>
      <p:sp>
        <p:nvSpPr>
          <p:cNvPr id="3" name="Content Placeholder 2"/>
          <p:cNvSpPr>
            <a:spLocks noGrp="1"/>
          </p:cNvSpPr>
          <p:nvPr>
            <p:ph idx="1"/>
          </p:nvPr>
        </p:nvSpPr>
        <p:spPr/>
        <p:txBody>
          <a:bodyPr>
            <a:normAutofit/>
          </a:bodyPr>
          <a:lstStyle/>
          <a:p>
            <a:r>
              <a:rPr lang="en" dirty="0"/>
              <a:t>When someone interrupts from outside</a:t>
            </a:r>
          </a:p>
          <a:p>
            <a:r>
              <a:rPr lang="en" dirty="0"/>
              <a:t>When something catches the attention of the interviewee</a:t>
            </a:r>
          </a:p>
          <a:p>
            <a:r>
              <a:rPr lang="en" dirty="0"/>
              <a:t>Respondent's fear of performance</a:t>
            </a:r>
          </a:p>
          <a:p>
            <a:r>
              <a:rPr lang="en" dirty="0"/>
              <a:t>Jumping from one topic to another</a:t>
            </a:r>
          </a:p>
          <a:p>
            <a:r>
              <a:rPr lang="en" dirty="0"/>
              <a:t>Imposing your opinion on the respondent</a:t>
            </a:r>
          </a:p>
          <a:p>
            <a:r>
              <a:rPr lang="en" dirty="0"/>
              <a:t>Confusing or uncomfortable questions</a:t>
            </a:r>
          </a:p>
          <a:p>
            <a:r>
              <a:rPr lang="en" dirty="0"/>
              <a:t>Superficiality</a:t>
            </a:r>
          </a:p>
          <a:p>
            <a:r>
              <a:rPr lang="en" dirty="0"/>
              <a:t>Failure to understand the language spoken by the respondent</a:t>
            </a:r>
          </a:p>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Recording the interview</a:t>
            </a:r>
            <a:endParaRPr lang="en-US" dirty="0"/>
          </a:p>
        </p:txBody>
      </p:sp>
      <p:sp>
        <p:nvSpPr>
          <p:cNvPr id="3" name="Content Placeholder 2"/>
          <p:cNvSpPr>
            <a:spLocks noGrp="1"/>
          </p:cNvSpPr>
          <p:nvPr>
            <p:ph idx="1"/>
          </p:nvPr>
        </p:nvSpPr>
        <p:spPr/>
        <p:txBody>
          <a:bodyPr/>
          <a:lstStyle/>
          <a:p>
            <a:r>
              <a:rPr lang="en" dirty="0"/>
              <a:t>Notes during the interview</a:t>
            </a:r>
          </a:p>
          <a:p>
            <a:r>
              <a:rPr lang="en" dirty="0"/>
              <a:t>Notes after the interview</a:t>
            </a:r>
          </a:p>
          <a:p>
            <a:r>
              <a:rPr lang="en" dirty="0"/>
              <a:t>Audio or video recording</a:t>
            </a:r>
          </a:p>
          <a:p>
            <a:r>
              <a:rPr lang="en" dirty="0"/>
              <a:t>Transcription: 1 hour of interview requires 6-7 hours of writing</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Select respondents</a:t>
            </a:r>
            <a:endParaRPr lang="en-US" dirty="0"/>
          </a:p>
        </p:txBody>
      </p:sp>
      <p:sp>
        <p:nvSpPr>
          <p:cNvPr id="3" name="Content Placeholder 2"/>
          <p:cNvSpPr>
            <a:spLocks noGrp="1"/>
          </p:cNvSpPr>
          <p:nvPr>
            <p:ph idx="1"/>
          </p:nvPr>
        </p:nvSpPr>
        <p:spPr/>
        <p:txBody>
          <a:bodyPr>
            <a:normAutofit/>
          </a:bodyPr>
          <a:lstStyle/>
          <a:p>
            <a:r>
              <a:rPr lang="en" dirty="0"/>
              <a:t>The choice of respondents is determined by the topic itself, i.e., respondents are chosen who we believe know the most about the topic we are investigating or are most involved in the problem we are investigating</a:t>
            </a:r>
          </a:p>
          <a:p>
            <a:r>
              <a:rPr lang="en" dirty="0"/>
              <a:t>Statistical representativeness is not required as in quantitative studies</a:t>
            </a:r>
          </a:p>
          <a:p>
            <a:r>
              <a:rPr lang="en" dirty="0"/>
              <a:t>The maximum number of respondents is 60</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Recruit respondents</a:t>
            </a:r>
            <a:endParaRPr lang="en-US" dirty="0"/>
          </a:p>
        </p:txBody>
      </p:sp>
      <p:sp>
        <p:nvSpPr>
          <p:cNvPr id="3" name="Content Placeholder 2"/>
          <p:cNvSpPr>
            <a:spLocks noGrp="1"/>
          </p:cNvSpPr>
          <p:nvPr>
            <p:ph idx="1"/>
          </p:nvPr>
        </p:nvSpPr>
        <p:spPr/>
        <p:txBody>
          <a:bodyPr/>
          <a:lstStyle/>
          <a:p>
            <a:r>
              <a:rPr lang="en" dirty="0"/>
              <a:t>They should be informed orally and in writing</a:t>
            </a:r>
          </a:p>
          <a:p>
            <a:r>
              <a:rPr lang="en" dirty="0"/>
              <a:t>Explain that not participating or leaving the study does not affect their treatment</a:t>
            </a:r>
          </a:p>
          <a:p>
            <a:r>
              <a:rPr lang="en" dirty="0"/>
              <a:t>Guarantee confidentiality of data</a:t>
            </a:r>
          </a:p>
          <a:p>
            <a:r>
              <a:rPr lang="en" dirty="0"/>
              <a:t>Describe how long the interview will last and what their responsibilities are</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a:t>FOCUS GROUP</a:t>
            </a:r>
            <a:endParaRPr lang="en-US"/>
          </a:p>
        </p:txBody>
      </p:sp>
      <p:sp>
        <p:nvSpPr>
          <p:cNvPr id="3" name="Content Placeholder 2"/>
          <p:cNvSpPr>
            <a:spLocks noGrp="1"/>
          </p:cNvSpPr>
          <p:nvPr>
            <p:ph idx="1"/>
          </p:nvPr>
        </p:nvSpPr>
        <p:spPr/>
        <p:txBody>
          <a:bodyPr>
            <a:normAutofit/>
          </a:bodyPr>
          <a:lstStyle/>
          <a:p>
            <a:r>
              <a:rPr lang="en" dirty="0"/>
              <a:t>Definition: a form of group interview, which additionally uses communication between participants to obtain data.</a:t>
            </a:r>
          </a:p>
          <a:p>
            <a:r>
              <a:rPr lang="en" dirty="0"/>
              <a:t>In the field of medicine, this method is used to investigate:</a:t>
            </a:r>
          </a:p>
          <a:p>
            <a:pPr lvl="1"/>
            <a:r>
              <a:rPr lang="en" dirty="0"/>
              <a:t>Understanding the disease</a:t>
            </a:r>
          </a:p>
          <a:p>
            <a:pPr lvl="1"/>
            <a:r>
              <a:rPr lang="en" dirty="0"/>
              <a:t>Health behavior</a:t>
            </a:r>
          </a:p>
          <a:p>
            <a:pPr lvl="1"/>
            <a:r>
              <a:rPr lang="en" dirty="0"/>
              <a:t>Patients' experiences with the health service</a:t>
            </a:r>
          </a:p>
          <a:p>
            <a:pPr lvl="1"/>
            <a:r>
              <a:rPr lang="en" dirty="0"/>
              <a:t>Attitudes of health personnel</a:t>
            </a:r>
          </a:p>
          <a:p>
            <a:pPr lvl="1"/>
            <a:r>
              <a:rPr lang="en" dirty="0"/>
              <a:t>And similarly...</a:t>
            </a:r>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Focus group - advantage</a:t>
            </a:r>
            <a:endParaRPr lang="en-US" dirty="0"/>
          </a:p>
        </p:txBody>
      </p:sp>
      <p:sp>
        <p:nvSpPr>
          <p:cNvPr id="3" name="Content Placeholder 2"/>
          <p:cNvSpPr>
            <a:spLocks noGrp="1"/>
          </p:cNvSpPr>
          <p:nvPr>
            <p:ph idx="1"/>
          </p:nvPr>
        </p:nvSpPr>
        <p:spPr/>
        <p:txBody>
          <a:bodyPr>
            <a:normAutofit/>
          </a:bodyPr>
          <a:lstStyle/>
          <a:p>
            <a:r>
              <a:rPr lang="en" dirty="0"/>
              <a:t>It allows insight into people's opinions and attitudes that cannot be achieved through an ordinary interview</a:t>
            </a:r>
          </a:p>
          <a:p>
            <a:r>
              <a:rPr lang="en" dirty="0"/>
              <a:t>The conversation starts with open-ended questions</a:t>
            </a:r>
          </a:p>
          <a:p>
            <a:r>
              <a:rPr lang="en" dirty="0"/>
              <a:t>Knowledge shared by everyone in the group can be discovered</a:t>
            </a:r>
          </a:p>
          <a:p>
            <a:r>
              <a:rPr lang="en" dirty="0"/>
              <a:t>It enables the study of dominant cultural values</a:t>
            </a:r>
          </a:p>
          <a:p>
            <a:r>
              <a:rPr lang="en" dirty="0"/>
              <a:t>The participants are actually co-researchers</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Additional benefits</a:t>
            </a:r>
            <a:endParaRPr lang="en-US" dirty="0"/>
          </a:p>
        </p:txBody>
      </p:sp>
      <p:sp>
        <p:nvSpPr>
          <p:cNvPr id="3" name="Content Placeholder 2"/>
          <p:cNvSpPr>
            <a:spLocks noGrp="1"/>
          </p:cNvSpPr>
          <p:nvPr>
            <p:ph idx="1"/>
          </p:nvPr>
        </p:nvSpPr>
        <p:spPr/>
        <p:txBody>
          <a:bodyPr/>
          <a:lstStyle/>
          <a:p>
            <a:r>
              <a:rPr lang="en" dirty="0"/>
              <a:t>It can also include illiterate people</a:t>
            </a:r>
          </a:p>
          <a:p>
            <a:r>
              <a:rPr lang="en" dirty="0"/>
              <a:t>One can find out what people who avoid the classic interview think</a:t>
            </a:r>
          </a:p>
          <a:p>
            <a:r>
              <a:rPr lang="en" dirty="0"/>
              <a:t>One can find out what people who feel they have nothing to say are thinking</a:t>
            </a: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Focus group - characteristics</a:t>
            </a:r>
            <a:endParaRPr lang="en-US" dirty="0"/>
          </a:p>
        </p:txBody>
      </p:sp>
      <p:sp>
        <p:nvSpPr>
          <p:cNvPr id="3" name="Content Placeholder 2"/>
          <p:cNvSpPr>
            <a:spLocks noGrp="1"/>
          </p:cNvSpPr>
          <p:nvPr>
            <p:ph idx="1"/>
          </p:nvPr>
        </p:nvSpPr>
        <p:spPr/>
        <p:txBody>
          <a:bodyPr>
            <a:normAutofit/>
          </a:bodyPr>
          <a:lstStyle/>
          <a:p>
            <a:r>
              <a:rPr lang="en" dirty="0"/>
              <a:t>The "freer" members of the focus group "break the ice" for the shy members</a:t>
            </a:r>
          </a:p>
          <a:p>
            <a:r>
              <a:rPr lang="en" dirty="0"/>
              <a:t>Critical comments are generated</a:t>
            </a:r>
          </a:p>
          <a:p>
            <a:r>
              <a:rPr lang="en" dirty="0"/>
              <a:t>It is best for a focus group to have 4-8 members, but it is possible to have 50 members!</a:t>
            </a:r>
          </a:p>
          <a:p>
            <a:r>
              <a:rPr lang="en" dirty="0"/>
              <a:t>The participants are chosen so as to faithfully reflect the study population or according to </a:t>
            </a:r>
            <a:r>
              <a:rPr lang="en" b="1" dirty="0"/>
              <a:t>the THEORETICAL </a:t>
            </a:r>
            <a:r>
              <a:rPr lang="en" dirty="0"/>
              <a:t>principle, when we want to test a certain hypothesis, so we choose participants from whom we expect to be able to provide us with answers</a:t>
            </a: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Focus group - performance</a:t>
            </a:r>
            <a:endParaRPr lang="en-US" dirty="0"/>
          </a:p>
        </p:txBody>
      </p:sp>
      <p:sp>
        <p:nvSpPr>
          <p:cNvPr id="3" name="Content Placeholder 2"/>
          <p:cNvSpPr>
            <a:spLocks noGrp="1"/>
          </p:cNvSpPr>
          <p:nvPr>
            <p:ph idx="1"/>
          </p:nvPr>
        </p:nvSpPr>
        <p:spPr/>
        <p:txBody>
          <a:bodyPr>
            <a:normAutofit/>
          </a:bodyPr>
          <a:lstStyle/>
          <a:p>
            <a:r>
              <a:rPr lang="en" dirty="0"/>
              <a:t>Ensure the balance of social classes and nationalities</a:t>
            </a:r>
          </a:p>
          <a:p>
            <a:r>
              <a:rPr lang="en" dirty="0"/>
              <a:t>A group can be homogeneous in terms of members, who are very similar to each other, but also non-homogeneous</a:t>
            </a:r>
          </a:p>
          <a:p>
            <a:r>
              <a:rPr lang="en" dirty="0"/>
              <a:t>In non-homogeneous groups, the inhibitory influence of the business or social hierarchy should be removed</a:t>
            </a:r>
          </a:p>
          <a:p>
            <a:r>
              <a:rPr lang="en" dirty="0"/>
              <a:t>There are also "natural groups" that already exist, and then we include them in the research; groups like this work better</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Definition</a:t>
            </a:r>
            <a:endParaRPr lang="en-US" dirty="0"/>
          </a:p>
        </p:txBody>
      </p:sp>
      <p:sp>
        <p:nvSpPr>
          <p:cNvPr id="3" name="Content Placeholder 2"/>
          <p:cNvSpPr>
            <a:spLocks noGrp="1"/>
          </p:cNvSpPr>
          <p:nvPr>
            <p:ph idx="1"/>
          </p:nvPr>
        </p:nvSpPr>
        <p:spPr/>
        <p:txBody>
          <a:bodyPr>
            <a:normAutofit/>
          </a:bodyPr>
          <a:lstStyle/>
          <a:p>
            <a:r>
              <a:rPr lang="en" dirty="0"/>
              <a:t>Qualitative research tries to </a:t>
            </a:r>
            <a:r>
              <a:rPr lang="en" b="1" dirty="0"/>
              <a:t>EXPLAIN </a:t>
            </a:r>
            <a:r>
              <a:rPr lang="en" dirty="0"/>
              <a:t>social phenomena according to the meanings people give them (that's why it is also called "interpretive research").</a:t>
            </a:r>
          </a:p>
          <a:p>
            <a:r>
              <a:rPr lang="en" dirty="0"/>
              <a:t>Qualitative research primarily tries to "call a thing by its right name" and categorize it.</a:t>
            </a:r>
          </a:p>
          <a:p>
            <a:r>
              <a:rPr lang="en" dirty="0"/>
              <a:t>It answers the questions: "what is X, how does it change in different circumstances and why?"</a:t>
            </a:r>
          </a:p>
          <a:p>
            <a:r>
              <a:rPr lang="en" dirty="0"/>
              <a:t>And does not answer to: "how big is X and how many X's are there?"</a:t>
            </a: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Focus group - practical things</a:t>
            </a:r>
            <a:endParaRPr lang="en-US" dirty="0"/>
          </a:p>
        </p:txBody>
      </p:sp>
      <p:sp>
        <p:nvSpPr>
          <p:cNvPr id="3" name="Content Placeholder 2"/>
          <p:cNvSpPr>
            <a:spLocks noGrp="1"/>
          </p:cNvSpPr>
          <p:nvPr>
            <p:ph idx="1"/>
          </p:nvPr>
        </p:nvSpPr>
        <p:spPr/>
        <p:txBody>
          <a:bodyPr>
            <a:normAutofit lnSpcReduction="10000"/>
          </a:bodyPr>
          <a:lstStyle/>
          <a:p>
            <a:r>
              <a:rPr lang="en" dirty="0"/>
              <a:t>Comfortable environment, relaxed atmosphere, service</a:t>
            </a:r>
          </a:p>
          <a:p>
            <a:r>
              <a:rPr lang="en" dirty="0"/>
              <a:t>It is best if the participants sit in a circle</a:t>
            </a:r>
          </a:p>
          <a:p>
            <a:r>
              <a:rPr lang="en" dirty="0"/>
              <a:t>The meeting should not last more than 2 hours</a:t>
            </a:r>
          </a:p>
          <a:p>
            <a:r>
              <a:rPr lang="en" dirty="0"/>
              <a:t>The facilitator first explains the goal of the focus group and then starts the conversation using prepared open-ended questions</a:t>
            </a:r>
          </a:p>
          <a:p>
            <a:r>
              <a:rPr lang="en" dirty="0"/>
              <a:t>In the beginning, the facilitator may even sit in the back, so as not to disturb the conversation, but later he definitely joins in and directs the discussion.</a:t>
            </a:r>
          </a:p>
          <a:p>
            <a:r>
              <a:rPr lang="en" dirty="0"/>
              <a:t>Sometimes it is necessary for the facilitator to provoke in order to open a discussion about uncomfortable issues</a:t>
            </a:r>
            <a:endParaRPr lang="en-US"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Focus group - practical things</a:t>
            </a:r>
            <a:endParaRPr lang="en-US" dirty="0"/>
          </a:p>
        </p:txBody>
      </p:sp>
      <p:sp>
        <p:nvSpPr>
          <p:cNvPr id="3" name="Content Placeholder 2"/>
          <p:cNvSpPr>
            <a:spLocks noGrp="1"/>
          </p:cNvSpPr>
          <p:nvPr>
            <p:ph idx="1"/>
          </p:nvPr>
        </p:nvSpPr>
        <p:spPr/>
        <p:txBody>
          <a:bodyPr>
            <a:normAutofit lnSpcReduction="10000"/>
          </a:bodyPr>
          <a:lstStyle/>
          <a:p>
            <a:r>
              <a:rPr lang="en" dirty="0"/>
              <a:t>Images, advertisements, or text from the media can be used to initiate discussion</a:t>
            </a:r>
          </a:p>
          <a:p>
            <a:r>
              <a:rPr lang="en" dirty="0"/>
              <a:t>Cards can be used with statements that participants are asked to agree or disagree with</a:t>
            </a:r>
          </a:p>
          <a:p>
            <a:r>
              <a:rPr lang="en" dirty="0"/>
              <a:t>Allow some participants to speak privately with the facilitator after the focus group meeting</a:t>
            </a:r>
          </a:p>
          <a:p>
            <a:r>
              <a:rPr lang="en" dirty="0"/>
              <a:t>Focus group meetings can be repeated as many times as necessary until complete knowledge of the research subject is obtained</a:t>
            </a:r>
          </a:p>
          <a:p>
            <a:r>
              <a:rPr lang="en" dirty="0"/>
              <a:t>Ideally, focus group meetings should be recorded, only audio or both audio and video</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 dirty="0"/>
              <a:t>Characteristics of qualitative research</a:t>
            </a:r>
            <a:endParaRPr lang="en-US" dirty="0"/>
          </a:p>
        </p:txBody>
      </p:sp>
      <p:sp>
        <p:nvSpPr>
          <p:cNvPr id="3" name="Content Placeholder 2"/>
          <p:cNvSpPr>
            <a:spLocks noGrp="1"/>
          </p:cNvSpPr>
          <p:nvPr>
            <p:ph idx="1"/>
          </p:nvPr>
        </p:nvSpPr>
        <p:spPr/>
        <p:txBody>
          <a:bodyPr>
            <a:normAutofit/>
          </a:bodyPr>
          <a:lstStyle/>
          <a:p>
            <a:r>
              <a:rPr lang="en" dirty="0"/>
              <a:t>It studies people in their natural environment (hence the name "naturalistic research").</a:t>
            </a:r>
          </a:p>
          <a:p>
            <a:r>
              <a:rPr lang="en" dirty="0"/>
              <a:t>Usually, several methods are used to study one topic</a:t>
            </a:r>
          </a:p>
          <a:p>
            <a:r>
              <a:rPr lang="en" dirty="0"/>
              <a:t>Qualitative and quantitative research are often applied together: qualitative research can be the basis for quantitative research, but also a method of validating the results of quantitative research.</a:t>
            </a:r>
          </a:p>
          <a:p>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Qualitative methods</a:t>
            </a:r>
            <a:endParaRPr lang="en-US" dirty="0"/>
          </a:p>
        </p:txBody>
      </p:sp>
      <p:sp>
        <p:nvSpPr>
          <p:cNvPr id="3" name="Content Placeholder 2"/>
          <p:cNvSpPr>
            <a:spLocks noGrp="1"/>
          </p:cNvSpPr>
          <p:nvPr>
            <p:ph idx="1"/>
          </p:nvPr>
        </p:nvSpPr>
        <p:spPr/>
        <p:txBody>
          <a:bodyPr>
            <a:normAutofit/>
          </a:bodyPr>
          <a:lstStyle/>
          <a:p>
            <a:r>
              <a:rPr lang="en" dirty="0"/>
              <a:t>Direct observation</a:t>
            </a:r>
          </a:p>
          <a:p>
            <a:r>
              <a:rPr lang="en" dirty="0"/>
              <a:t>Interview (individual or group, e.g. focus group)</a:t>
            </a:r>
          </a:p>
          <a:p>
            <a:r>
              <a:rPr lang="en" dirty="0"/>
              <a:t>Document analysis</a:t>
            </a:r>
          </a:p>
          <a:p>
            <a:r>
              <a:rPr lang="en" dirty="0"/>
              <a:t>Analysis of recorded material</a:t>
            </a:r>
          </a:p>
          <a:p>
            <a:r>
              <a:rPr lang="en" dirty="0"/>
              <a:t>They involve systematic, careful and thoughtful collection of material, followed by serious analysis</a:t>
            </a:r>
          </a:p>
          <a:p>
            <a:r>
              <a:rPr lang="en" dirty="0"/>
              <a:t>They require great SKILL of the researcher, which comes from experience</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Qualitative interview</a:t>
            </a:r>
            <a:endParaRPr lang="en-US" dirty="0"/>
          </a:p>
        </p:txBody>
      </p:sp>
      <p:sp>
        <p:nvSpPr>
          <p:cNvPr id="3" name="Content Placeholder 2"/>
          <p:cNvSpPr>
            <a:spLocks noGrp="1"/>
          </p:cNvSpPr>
          <p:nvPr>
            <p:ph idx="1"/>
          </p:nvPr>
        </p:nvSpPr>
        <p:spPr/>
        <p:txBody>
          <a:bodyPr/>
          <a:lstStyle/>
          <a:p>
            <a:r>
              <a:rPr lang="en" dirty="0"/>
              <a:t>Kinds of:</a:t>
            </a:r>
          </a:p>
          <a:p>
            <a:pPr lvl="1"/>
            <a:r>
              <a:rPr lang="en" dirty="0"/>
              <a:t>Structured interview (application of questionnaire)</a:t>
            </a:r>
          </a:p>
          <a:p>
            <a:pPr lvl="1"/>
            <a:r>
              <a:rPr lang="en" dirty="0"/>
              <a:t>Semi-structured interview (open-ended questions, no fixed structure)</a:t>
            </a:r>
          </a:p>
          <a:p>
            <a:pPr lvl="1"/>
            <a:r>
              <a:rPr lang="en" dirty="0"/>
              <a:t>"In-depth" interview (without pre-prepared questions, includes fewer questions, but with much more detail)</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An interview</a:t>
            </a:r>
            <a:endParaRPr lang="en-US" dirty="0"/>
          </a:p>
        </p:txBody>
      </p:sp>
      <p:sp>
        <p:nvSpPr>
          <p:cNvPr id="3" name="Content Placeholder 2"/>
          <p:cNvSpPr>
            <a:spLocks noGrp="1"/>
          </p:cNvSpPr>
          <p:nvPr>
            <p:ph idx="1"/>
          </p:nvPr>
        </p:nvSpPr>
        <p:spPr/>
        <p:txBody>
          <a:bodyPr/>
          <a:lstStyle/>
          <a:p>
            <a:r>
              <a:rPr lang="en" dirty="0"/>
              <a:t>The goal is to find out how the respondent perceives the world in which he lives and works</a:t>
            </a:r>
          </a:p>
          <a:p>
            <a:r>
              <a:rPr lang="en" dirty="0"/>
              <a:t>Do not impose your opinions, attitudes and interpretations on the respondent</a:t>
            </a:r>
          </a:p>
          <a:p>
            <a:pPr>
              <a:buNone/>
            </a:pP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Characteristics of the interview</a:t>
            </a:r>
            <a:endParaRPr lang="en-US" dirty="0"/>
          </a:p>
        </p:txBody>
      </p:sp>
      <p:sp>
        <p:nvSpPr>
          <p:cNvPr id="3" name="Content Placeholder 2"/>
          <p:cNvSpPr>
            <a:spLocks noGrp="1"/>
          </p:cNvSpPr>
          <p:nvPr>
            <p:ph idx="1"/>
          </p:nvPr>
        </p:nvSpPr>
        <p:spPr/>
        <p:txBody>
          <a:bodyPr/>
          <a:lstStyle/>
          <a:p>
            <a:r>
              <a:rPr lang="en" dirty="0"/>
              <a:t>Interactive</a:t>
            </a:r>
          </a:p>
          <a:p>
            <a:r>
              <a:rPr lang="en" dirty="0"/>
              <a:t>Sensitive to the language and concepts of the respondents</a:t>
            </a:r>
          </a:p>
          <a:p>
            <a:r>
              <a:rPr lang="en" dirty="0"/>
              <a:t>Flexible in terms of place, time and duration</a:t>
            </a:r>
            <a:endParaRPr lang="en-US" dirty="0"/>
          </a:p>
          <a:p>
            <a:r>
              <a:rPr lang="en" dirty="0"/>
              <a:t>The researcher should be aware of how the respondents perceive him</a:t>
            </a:r>
          </a:p>
          <a:p>
            <a:r>
              <a:rPr lang="en" dirty="0"/>
              <a:t>Ask simple questions first, then sensitive ones</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 dirty="0"/>
              <a:t>Groups of questions</a:t>
            </a:r>
            <a:endParaRPr lang="en-US" dirty="0"/>
          </a:p>
        </p:txBody>
      </p:sp>
      <p:sp>
        <p:nvSpPr>
          <p:cNvPr id="3" name="Content Placeholder 2"/>
          <p:cNvSpPr>
            <a:spLocks noGrp="1"/>
          </p:cNvSpPr>
          <p:nvPr>
            <p:ph idx="1"/>
          </p:nvPr>
        </p:nvSpPr>
        <p:spPr/>
        <p:txBody>
          <a:bodyPr/>
          <a:lstStyle/>
          <a:p>
            <a:r>
              <a:rPr lang="en" dirty="0"/>
              <a:t>Demographic data</a:t>
            </a:r>
          </a:p>
          <a:p>
            <a:r>
              <a:rPr lang="en" dirty="0"/>
              <a:t>About opinions, beliefs, attitudes</a:t>
            </a:r>
          </a:p>
          <a:p>
            <a:r>
              <a:rPr lang="en" dirty="0"/>
              <a:t>About behavior</a:t>
            </a:r>
          </a:p>
          <a:p>
            <a:r>
              <a:rPr lang="en" dirty="0"/>
              <a:t>About knowledge</a:t>
            </a:r>
          </a:p>
          <a:p>
            <a:r>
              <a:rPr lang="en" dirty="0"/>
              <a:t>About feelings</a:t>
            </a:r>
          </a:p>
          <a:p>
            <a:r>
              <a:rPr lang="en" dirty="0"/>
              <a:t>On sensory experiences</a:t>
            </a:r>
          </a:p>
          <a:p>
            <a:pPr lvl="4"/>
            <a:r>
              <a:rPr lang="en" dirty="0"/>
              <a:t>Patton MQ. How to Use Qualitative Methods in Evaluation. SAGE, London, 1987: 108-43.</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 dirty="0"/>
              <a:t>How to stick to the topic in the interview and not impose your visions?</a:t>
            </a:r>
            <a:endParaRPr lang="en-US" dirty="0"/>
          </a:p>
        </p:txBody>
      </p:sp>
      <p:sp>
        <p:nvSpPr>
          <p:cNvPr id="3" name="Content Placeholder 2"/>
          <p:cNvSpPr>
            <a:spLocks noGrp="1"/>
          </p:cNvSpPr>
          <p:nvPr>
            <p:ph idx="1"/>
          </p:nvPr>
        </p:nvSpPr>
        <p:spPr/>
        <p:txBody>
          <a:bodyPr/>
          <a:lstStyle/>
          <a:p>
            <a:r>
              <a:rPr lang="en" dirty="0"/>
              <a:t>Know the exact objective of the interview</a:t>
            </a:r>
          </a:p>
          <a:p>
            <a:r>
              <a:rPr lang="en" dirty="0"/>
              <a:t>Ask the right questions to get the information you need</a:t>
            </a:r>
          </a:p>
          <a:p>
            <a:r>
              <a:rPr lang="en" dirty="0"/>
              <a:t>Respond verbally and non-verbally to the respondents' statements</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TotalTime>
  <Words>1072</Words>
  <Application>Microsoft Office PowerPoint</Application>
  <PresentationFormat>Widescreen</PresentationFormat>
  <Paragraphs>111</Paragraphs>
  <Slides>21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21</vt:i4>
      </vt:variant>
    </vt:vector>
  </HeadingPairs>
  <TitlesOfParts>
    <vt:vector size="25" baseType="lpstr">
      <vt:lpstr>Arial</vt:lpstr>
      <vt:lpstr>Calibri</vt:lpstr>
      <vt:lpstr>Calibri Light</vt:lpstr>
      <vt:lpstr>Office Theme</vt:lpstr>
      <vt:lpstr>Qualitative research methods</vt:lpstr>
      <vt:lpstr>Definition</vt:lpstr>
      <vt:lpstr>Characteristics of qualitative research</vt:lpstr>
      <vt:lpstr>Qualitative methods</vt:lpstr>
      <vt:lpstr>Qualitative interview</vt:lpstr>
      <vt:lpstr>An interview</vt:lpstr>
      <vt:lpstr>Characteristics of the interview</vt:lpstr>
      <vt:lpstr>Groups of questions</vt:lpstr>
      <vt:lpstr>How to stick to the topic in the interview and not impose your visions?</vt:lpstr>
      <vt:lpstr>The interview is an active and joint work</vt:lpstr>
      <vt:lpstr>What interferes with the interview?</vt:lpstr>
      <vt:lpstr>Recording the interview</vt:lpstr>
      <vt:lpstr>Select respondents</vt:lpstr>
      <vt:lpstr>Recruit respondents</vt:lpstr>
      <vt:lpstr>FOCUS GROUP</vt:lpstr>
      <vt:lpstr>Focus group - advantage</vt:lpstr>
      <vt:lpstr>Additional benefits</vt:lpstr>
      <vt:lpstr>Focus group - characteristics</vt:lpstr>
      <vt:lpstr>Focus group - performance</vt:lpstr>
      <vt:lpstr>Focus group - practical things</vt:lpstr>
      <vt:lpstr>Focus group - practical things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Master Box</dc:creator>
  <cp:lastModifiedBy>Master Box</cp:lastModifiedBy>
  <cp:revision>3</cp:revision>
  <dcterms:created xsi:type="dcterms:W3CDTF">2023-08-19T16:25:21Z</dcterms:created>
  <dcterms:modified xsi:type="dcterms:W3CDTF">2023-08-19T16:34:08Z</dcterms:modified>
</cp:coreProperties>
</file>

<file path=docProps/thumbnail.jpeg>
</file>